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31565D-784A-4A33-B70E-8F977FEFB0E8}"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1042324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31565D-784A-4A33-B70E-8F977FEFB0E8}"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4141947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31565D-784A-4A33-B70E-8F977FEFB0E8}"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272867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31565D-784A-4A33-B70E-8F977FEFB0E8}"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122430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31565D-784A-4A33-B70E-8F977FEFB0E8}" type="datetimeFigureOut">
              <a:rPr lang="en-US" smtClean="0"/>
              <a:t>7/26/2022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3466703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31565D-784A-4A33-B70E-8F977FEFB0E8}" type="datetimeFigureOut">
              <a:rPr lang="en-US" smtClean="0"/>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2969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31565D-784A-4A33-B70E-8F977FEFB0E8}" type="datetimeFigureOut">
              <a:rPr lang="en-US" smtClean="0"/>
              <a:t>7/26/2022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118775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31565D-784A-4A33-B70E-8F977FEFB0E8}" type="datetimeFigureOut">
              <a:rPr lang="en-US" smtClean="0"/>
              <a:t>7/26/2022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755664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31565D-784A-4A33-B70E-8F977FEFB0E8}" type="datetimeFigureOut">
              <a:rPr lang="en-US" smtClean="0"/>
              <a:t>7/26/2022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3626623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31565D-784A-4A33-B70E-8F977FEFB0E8}" type="datetimeFigureOut">
              <a:rPr lang="en-US" smtClean="0"/>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243428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D31565D-784A-4A33-B70E-8F977FEFB0E8}" type="datetimeFigureOut">
              <a:rPr lang="en-US" smtClean="0"/>
              <a:t>7/26/2022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78BB2-AF2C-47E1-A868-C99C93AA759A}" type="slidenum">
              <a:rPr lang="en-US" smtClean="0"/>
              <a:t>‹#›</a:t>
            </a:fld>
            <a:endParaRPr lang="en-US"/>
          </a:p>
        </p:txBody>
      </p:sp>
    </p:spTree>
    <p:extLst>
      <p:ext uri="{BB962C8B-B14F-4D97-AF65-F5344CB8AC3E}">
        <p14:creationId xmlns:p14="http://schemas.microsoft.com/office/powerpoint/2010/main" val="3159570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1565D-784A-4A33-B70E-8F977FEFB0E8}" type="datetimeFigureOut">
              <a:rPr lang="en-US" smtClean="0"/>
              <a:t>7/26/2022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078BB2-AF2C-47E1-A868-C99C93AA759A}" type="slidenum">
              <a:rPr lang="en-US" smtClean="0"/>
              <a:t>‹#›</a:t>
            </a:fld>
            <a:endParaRPr lang="en-US"/>
          </a:p>
        </p:txBody>
      </p:sp>
    </p:spTree>
    <p:extLst>
      <p:ext uri="{BB962C8B-B14F-4D97-AF65-F5344CB8AC3E}">
        <p14:creationId xmlns:p14="http://schemas.microsoft.com/office/powerpoint/2010/main" val="2769496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2"/>
          </a:solidFill>
        </p:spPr>
        <p:txBody>
          <a:bodyPr/>
          <a:lstStyle/>
          <a:p>
            <a:pPr algn="r"/>
            <a:r>
              <a:rPr lang="en-US" dirty="0" smtClean="0">
                <a:solidFill>
                  <a:schemeClr val="bg1"/>
                </a:solidFill>
              </a:rPr>
              <a:t>Serial Communication</a:t>
            </a:r>
            <a:endParaRPr lang="en-US" dirty="0">
              <a:solidFill>
                <a:schemeClr val="bg1"/>
              </a:solidFill>
            </a:endParaRPr>
          </a:p>
        </p:txBody>
      </p:sp>
      <p:sp>
        <p:nvSpPr>
          <p:cNvPr id="3" name="Subtitle 2"/>
          <p:cNvSpPr>
            <a:spLocks noGrp="1"/>
          </p:cNvSpPr>
          <p:nvPr>
            <p:ph type="subTitle" idx="1"/>
          </p:nvPr>
        </p:nvSpPr>
        <p:spPr/>
        <p:txBody>
          <a:bodyPr/>
          <a:lstStyle/>
          <a:p>
            <a:pPr algn="r"/>
            <a:r>
              <a:rPr lang="en-US" b="1" dirty="0" smtClean="0">
                <a:latin typeface="Times New Roman" panose="02020603050405020304" pitchFamily="18" charset="0"/>
                <a:cs typeface="Times New Roman" panose="02020603050405020304" pitchFamily="18" charset="0"/>
              </a:rPr>
              <a:t>Melvin C Jose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0116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1167851"/>
            <a:ext cx="10744199" cy="4120489"/>
          </a:xfrm>
          <a:prstGeom prst="rect">
            <a:avLst/>
          </a:prstGeom>
        </p:spPr>
      </p:pic>
      <p:sp>
        <p:nvSpPr>
          <p:cNvPr id="5" name="TextBox 4"/>
          <p:cNvSpPr txBox="1"/>
          <p:nvPr/>
        </p:nvSpPr>
        <p:spPr>
          <a:xfrm>
            <a:off x="533400" y="5151180"/>
            <a:ext cx="11369040" cy="1569660"/>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If there is no communication Then mark signal is established(It is a continuous Logic 1 signal)</a:t>
            </a:r>
          </a:p>
          <a:p>
            <a:r>
              <a:rPr lang="en-US" sz="2400" b="1" dirty="0" smtClean="0">
                <a:latin typeface="Times New Roman" panose="02020603050405020304" pitchFamily="18" charset="0"/>
                <a:cs typeface="Times New Roman" panose="02020603050405020304" pitchFamily="18" charset="0"/>
              </a:rPr>
              <a:t>If stop bit is zero it reads as error(normally it is one) </a:t>
            </a:r>
          </a:p>
          <a:p>
            <a:r>
              <a:rPr lang="en-US" sz="2400" b="1" dirty="0" smtClean="0">
                <a:latin typeface="Times New Roman" panose="02020603050405020304" pitchFamily="18" charset="0"/>
                <a:cs typeface="Times New Roman" panose="02020603050405020304" pitchFamily="18" charset="0"/>
              </a:rPr>
              <a:t>Timer 1 is used here. SBUF is used here.</a:t>
            </a:r>
            <a:endParaRPr lang="en-US" sz="24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0" y="0"/>
            <a:ext cx="12192000" cy="1167851"/>
          </a:xfrm>
          <a:prstGeom prst="rect">
            <a:avLst/>
          </a:prstGeom>
          <a:solidFill>
            <a:schemeClr val="accent2"/>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Serial Communication- Start bit and stop bit in Data transfer</a:t>
            </a:r>
            <a:endParaRPr lang="en-US" dirty="0">
              <a:solidFill>
                <a:schemeClr val="bg1"/>
              </a:solidFill>
            </a:endParaRPr>
          </a:p>
        </p:txBody>
      </p:sp>
    </p:spTree>
    <p:extLst>
      <p:ext uri="{BB962C8B-B14F-4D97-AF65-F5344CB8AC3E}">
        <p14:creationId xmlns:p14="http://schemas.microsoft.com/office/powerpoint/2010/main" val="3529116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4733" y="1325563"/>
            <a:ext cx="11342533" cy="1700371"/>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Start bit and stop bit in Data transfer</a:t>
            </a:r>
            <a:endParaRPr lang="en-US" dirty="0">
              <a:solidFill>
                <a:schemeClr val="bg1"/>
              </a:solidFill>
            </a:endParaRPr>
          </a:p>
        </p:txBody>
      </p:sp>
      <p:sp>
        <p:nvSpPr>
          <p:cNvPr id="6" name="TextBox 5"/>
          <p:cNvSpPr txBox="1"/>
          <p:nvPr/>
        </p:nvSpPr>
        <p:spPr>
          <a:xfrm>
            <a:off x="424733" y="3025934"/>
            <a:ext cx="11584387"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These pins are </a:t>
            </a:r>
            <a:r>
              <a:rPr lang="en-US" sz="2800" dirty="0" err="1" smtClean="0">
                <a:latin typeface="Times New Roman" panose="02020603050405020304" pitchFamily="18" charset="0"/>
                <a:cs typeface="Times New Roman" panose="02020603050405020304" pitchFamily="18" charset="0"/>
              </a:rPr>
              <a:t>TxD</a:t>
            </a:r>
            <a:r>
              <a:rPr lang="en-US" sz="2800" dirty="0" smtClean="0">
                <a:latin typeface="Times New Roman" panose="02020603050405020304" pitchFamily="18" charset="0"/>
                <a:cs typeface="Times New Roman" panose="02020603050405020304" pitchFamily="18" charset="0"/>
              </a:rPr>
              <a:t> and </a:t>
            </a:r>
            <a:r>
              <a:rPr lang="en-US" sz="2800" dirty="0" err="1" smtClean="0">
                <a:latin typeface="Times New Roman" panose="02020603050405020304" pitchFamily="18" charset="0"/>
                <a:cs typeface="Times New Roman" panose="02020603050405020304" pitchFamily="18" charset="0"/>
              </a:rPr>
              <a:t>RxD</a:t>
            </a:r>
            <a:r>
              <a:rPr lang="en-US" sz="2800" dirty="0" smtClean="0">
                <a:latin typeface="Times New Roman" panose="02020603050405020304" pitchFamily="18" charset="0"/>
                <a:cs typeface="Times New Roman" panose="02020603050405020304" pitchFamily="18" charset="0"/>
              </a:rPr>
              <a:t> and are part of the port 3 pins (P3.0 and P3.1)</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An interfacing standard is used between the transmitter and receiver known as RS232(MAX 232 IC is used in both sides)</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 RS323 logic 1 is represented by -3 to -25V, while a 0 bit by +3 to +25 making -3 to +3 as undefined (Noise margin)</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We need an voltage converter to convert RS 323 signals to TTL and vice versa so that the voltage levels will be accepted at 8051 side and RS 232 side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2123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0040" y="1690688"/>
            <a:ext cx="10911840" cy="1895475"/>
          </a:xfrm>
          <a:prstGeom prst="rect">
            <a:avLst/>
          </a:prstGeom>
        </p:spPr>
      </p:pic>
      <p:sp>
        <p:nvSpPr>
          <p:cNvPr id="6" name="TextBox 5"/>
          <p:cNvSpPr txBox="1"/>
          <p:nvPr/>
        </p:nvSpPr>
        <p:spPr>
          <a:xfrm>
            <a:off x="685800" y="3586163"/>
            <a:ext cx="11003280" cy="3108543"/>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Baud rate  = Bits per second(Normally 9600 different standards are there)</a:t>
            </a:r>
          </a:p>
          <a:p>
            <a:endParaRPr lang="en-US" sz="2800" b="1"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The baud rate in the 8051 is programmable. This is done with the help of Timer 1(in mode 2). When used for serial port, the frequency of timer tick is determined by (XTAL/12)/32 and 1 bit is transmitted for each timer period</a:t>
            </a:r>
            <a:endParaRPr lang="en-US" sz="2800" b="1" dirty="0">
              <a:latin typeface="Times New Roman" panose="02020603050405020304" pitchFamily="18" charset="0"/>
              <a:cs typeface="Times New Roman" panose="02020603050405020304" pitchFamily="18" charset="0"/>
            </a:endParaRPr>
          </a:p>
        </p:txBody>
      </p:sp>
      <p:sp>
        <p:nvSpPr>
          <p:cNvPr id="7"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Baud rate in Data transfer</a:t>
            </a:r>
            <a:endParaRPr lang="en-US" dirty="0">
              <a:solidFill>
                <a:schemeClr val="bg1"/>
              </a:solidFill>
            </a:endParaRPr>
          </a:p>
        </p:txBody>
      </p:sp>
    </p:spTree>
    <p:extLst>
      <p:ext uri="{BB962C8B-B14F-4D97-AF65-F5344CB8AC3E}">
        <p14:creationId xmlns:p14="http://schemas.microsoft.com/office/powerpoint/2010/main" val="12375044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4860" y="1818164"/>
            <a:ext cx="10622280" cy="1409700"/>
          </a:xfrm>
          <a:prstGeom prst="rect">
            <a:avLst/>
          </a:prstGeom>
        </p:spPr>
      </p:pic>
      <p:sp>
        <p:nvSpPr>
          <p:cNvPr id="5" name="TextBox 4"/>
          <p:cNvSpPr txBox="1"/>
          <p:nvPr/>
        </p:nvSpPr>
        <p:spPr>
          <a:xfrm>
            <a:off x="472440" y="3199924"/>
            <a:ext cx="11551920" cy="3539430"/>
          </a:xfrm>
          <a:prstGeom prst="rect">
            <a:avLst/>
          </a:prstGeom>
          <a:noFill/>
        </p:spPr>
        <p:txBody>
          <a:bodyPr wrap="square" rtlCol="0">
            <a:spAutoFit/>
          </a:bodyPr>
          <a:lstStyle/>
          <a:p>
            <a:pPr marL="342900" indent="-3429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If the oscillator is XTAL = 11.0592 MHz the machine cycle frequency is 921.6 KHz</a:t>
            </a:r>
          </a:p>
          <a:p>
            <a:pPr marL="342900" indent="-3429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8051’s UART divides the machine cycle frequency of 921.6 KHz by 32 once more before it is used by timer 1 to set the baud rate 921 KHz divided by 32 gives 28 800 Hz .</a:t>
            </a:r>
          </a:p>
          <a:p>
            <a:pPr marL="342900" indent="-3429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Timer 1 must be programmed in mode 2 , that is 8 bit auto reload mode</a:t>
            </a:r>
          </a:p>
          <a:p>
            <a:pPr marL="342900" indent="-3429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32 is programmable in PCON(D7=SMODE if it is one then 32 changes to 16)</a:t>
            </a:r>
            <a:endParaRPr lang="en-US" sz="2800" b="1" dirty="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Baud rate in Data transfer</a:t>
            </a:r>
            <a:endParaRPr lang="en-US" dirty="0">
              <a:solidFill>
                <a:schemeClr val="bg1"/>
              </a:solidFill>
            </a:endParaRPr>
          </a:p>
        </p:txBody>
      </p:sp>
    </p:spTree>
    <p:extLst>
      <p:ext uri="{BB962C8B-B14F-4D97-AF65-F5344CB8AC3E}">
        <p14:creationId xmlns:p14="http://schemas.microsoft.com/office/powerpoint/2010/main" val="2435423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1" y="2084864"/>
            <a:ext cx="7208520" cy="3009900"/>
          </a:xfrm>
          <a:prstGeom prst="rect">
            <a:avLst/>
          </a:prstGeom>
        </p:spPr>
      </p:pic>
      <p:pic>
        <p:nvPicPr>
          <p:cNvPr id="5" name="Picture 4"/>
          <p:cNvPicPr>
            <a:picLocks noChangeAspect="1"/>
          </p:cNvPicPr>
          <p:nvPr/>
        </p:nvPicPr>
        <p:blipFill>
          <a:blip r:embed="rId3"/>
          <a:stretch>
            <a:fillRect/>
          </a:stretch>
        </p:blipFill>
        <p:spPr>
          <a:xfrm>
            <a:off x="7894321" y="2084864"/>
            <a:ext cx="3733799" cy="3009900"/>
          </a:xfrm>
          <a:prstGeom prst="rect">
            <a:avLst/>
          </a:prstGeom>
        </p:spPr>
      </p:pic>
      <p:sp>
        <p:nvSpPr>
          <p:cNvPr id="6"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Baud rate in Data transfer</a:t>
            </a:r>
            <a:endParaRPr lang="en-US" dirty="0">
              <a:solidFill>
                <a:schemeClr val="bg1"/>
              </a:solidFill>
            </a:endParaRPr>
          </a:p>
        </p:txBody>
      </p:sp>
    </p:spTree>
    <p:extLst>
      <p:ext uri="{BB962C8B-B14F-4D97-AF65-F5344CB8AC3E}">
        <p14:creationId xmlns:p14="http://schemas.microsoft.com/office/powerpoint/2010/main" val="39028328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0120" y="1965801"/>
            <a:ext cx="10393679" cy="1266825"/>
          </a:xfrm>
          <a:prstGeom prst="rect">
            <a:avLst/>
          </a:prstGeom>
        </p:spPr>
      </p:pic>
      <p:sp>
        <p:nvSpPr>
          <p:cNvPr id="5" name="TextBox 4"/>
          <p:cNvSpPr txBox="1"/>
          <p:nvPr/>
        </p:nvSpPr>
        <p:spPr>
          <a:xfrm>
            <a:off x="731520" y="3048000"/>
            <a:ext cx="10957560" cy="3108543"/>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Calculation of N </a:t>
            </a:r>
          </a:p>
          <a:p>
            <a:r>
              <a:rPr lang="en-US" sz="2800" b="1" dirty="0" smtClean="0">
                <a:latin typeface="Times New Roman" panose="02020603050405020304" pitchFamily="18" charset="0"/>
                <a:cs typeface="Times New Roman" panose="02020603050405020304" pitchFamily="18" charset="0"/>
              </a:rPr>
              <a:t>Clock frequency of timer clock: F=(11.0592 MHz/12)/32 = 28 800 Hz</a:t>
            </a:r>
          </a:p>
          <a:p>
            <a:r>
              <a:rPr lang="en-US" sz="2800" b="1" dirty="0" smtClean="0">
                <a:latin typeface="Times New Roman" panose="02020603050405020304" pitchFamily="18" charset="0"/>
                <a:cs typeface="Times New Roman" panose="02020603050405020304" pitchFamily="18" charset="0"/>
              </a:rPr>
              <a:t>Time period of each </a:t>
            </a:r>
            <a:r>
              <a:rPr lang="en-US" sz="2800" b="1" dirty="0" err="1" smtClean="0">
                <a:latin typeface="Times New Roman" panose="02020603050405020304" pitchFamily="18" charset="0"/>
                <a:cs typeface="Times New Roman" panose="02020603050405020304" pitchFamily="18" charset="0"/>
              </a:rPr>
              <a:t>clck</a:t>
            </a:r>
            <a:r>
              <a:rPr lang="en-US" sz="2800" b="1" dirty="0" smtClean="0">
                <a:latin typeface="Times New Roman" panose="02020603050405020304" pitchFamily="18" charset="0"/>
                <a:cs typeface="Times New Roman" panose="02020603050405020304" pitchFamily="18" charset="0"/>
              </a:rPr>
              <a:t> tick:T0 = 1/f = 1/28800</a:t>
            </a:r>
          </a:p>
          <a:p>
            <a:r>
              <a:rPr lang="en-US" sz="2800" b="1" dirty="0" smtClean="0">
                <a:latin typeface="Times New Roman" panose="02020603050405020304" pitchFamily="18" charset="0"/>
                <a:cs typeface="Times New Roman" panose="02020603050405020304" pitchFamily="18" charset="0"/>
              </a:rPr>
              <a:t>Duration of timer : N*T0 (N is the number of clock ticks)</a:t>
            </a:r>
          </a:p>
          <a:p>
            <a:r>
              <a:rPr lang="en-US" sz="2800" b="1" dirty="0" smtClean="0">
                <a:latin typeface="Times New Roman" panose="02020603050405020304" pitchFamily="18" charset="0"/>
                <a:cs typeface="Times New Roman" panose="02020603050405020304" pitchFamily="18" charset="0"/>
              </a:rPr>
              <a:t>1/baud rate = N*1/28800 if baud rate is 9600 then</a:t>
            </a:r>
          </a:p>
          <a:p>
            <a:r>
              <a:rPr lang="en-US" sz="2800" b="1" dirty="0" smtClean="0">
                <a:latin typeface="Times New Roman" panose="02020603050405020304" pitchFamily="18" charset="0"/>
                <a:cs typeface="Times New Roman" panose="02020603050405020304" pitchFamily="18" charset="0"/>
              </a:rPr>
              <a:t>N = F/Baud rate = 28800/9600 =3  (Timer TH1 should be loaded with FD for 3 counts that gives 9600 baud rate)</a:t>
            </a:r>
            <a:endParaRPr lang="en-US" sz="2800" dirty="0">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Baud rate in Data transfer</a:t>
            </a:r>
            <a:endParaRPr lang="en-US" dirty="0">
              <a:solidFill>
                <a:schemeClr val="bg1"/>
              </a:solidFill>
            </a:endParaRPr>
          </a:p>
        </p:txBody>
      </p:sp>
    </p:spTree>
    <p:extLst>
      <p:ext uri="{BB962C8B-B14F-4D97-AF65-F5344CB8AC3E}">
        <p14:creationId xmlns:p14="http://schemas.microsoft.com/office/powerpoint/2010/main" val="9054753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879124"/>
            <a:ext cx="10515600" cy="1104900"/>
          </a:xfrm>
          <a:prstGeom prst="rect">
            <a:avLst/>
          </a:prstGeom>
        </p:spPr>
      </p:pic>
      <p:pic>
        <p:nvPicPr>
          <p:cNvPr id="5" name="Picture 4"/>
          <p:cNvPicPr>
            <a:picLocks noChangeAspect="1"/>
          </p:cNvPicPr>
          <p:nvPr/>
        </p:nvPicPr>
        <p:blipFill>
          <a:blip r:embed="rId3"/>
          <a:stretch>
            <a:fillRect/>
          </a:stretch>
        </p:blipFill>
        <p:spPr>
          <a:xfrm>
            <a:off x="838201" y="3172460"/>
            <a:ext cx="10661044" cy="3030220"/>
          </a:xfrm>
          <a:prstGeom prst="rect">
            <a:avLst/>
          </a:prstGeom>
        </p:spPr>
      </p:pic>
      <p:sp>
        <p:nvSpPr>
          <p:cNvPr id="6"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Baud rate in Data transfer</a:t>
            </a:r>
            <a:endParaRPr lang="en-US" dirty="0">
              <a:solidFill>
                <a:schemeClr val="bg1"/>
              </a:solidFill>
            </a:endParaRPr>
          </a:p>
        </p:txBody>
      </p:sp>
    </p:spTree>
    <p:extLst>
      <p:ext uri="{BB962C8B-B14F-4D97-AF65-F5344CB8AC3E}">
        <p14:creationId xmlns:p14="http://schemas.microsoft.com/office/powerpoint/2010/main" val="1217181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2560" y="2313464"/>
            <a:ext cx="8442960" cy="3162300"/>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Baud rate in Data transfer</a:t>
            </a:r>
            <a:endParaRPr lang="en-US" dirty="0">
              <a:solidFill>
                <a:schemeClr val="bg1"/>
              </a:solidFill>
            </a:endParaRPr>
          </a:p>
        </p:txBody>
      </p:sp>
    </p:spTree>
    <p:extLst>
      <p:ext uri="{BB962C8B-B14F-4D97-AF65-F5344CB8AC3E}">
        <p14:creationId xmlns:p14="http://schemas.microsoft.com/office/powerpoint/2010/main" val="22253571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61532" y="1412189"/>
            <a:ext cx="10428505" cy="1619322"/>
          </a:xfrm>
          <a:prstGeom prst="rect">
            <a:avLst/>
          </a:prstGeom>
        </p:spPr>
      </p:pic>
      <p:sp>
        <p:nvSpPr>
          <p:cNvPr id="4"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Registers in Data transfer</a:t>
            </a:r>
            <a:endParaRPr lang="en-US" dirty="0">
              <a:solidFill>
                <a:schemeClr val="bg1"/>
              </a:solidFill>
            </a:endParaRPr>
          </a:p>
        </p:txBody>
      </p:sp>
      <p:pic>
        <p:nvPicPr>
          <p:cNvPr id="6" name="Picture 5"/>
          <p:cNvPicPr>
            <a:picLocks noChangeAspect="1"/>
          </p:cNvPicPr>
          <p:nvPr/>
        </p:nvPicPr>
        <p:blipFill>
          <a:blip r:embed="rId3"/>
          <a:stretch>
            <a:fillRect/>
          </a:stretch>
        </p:blipFill>
        <p:spPr>
          <a:xfrm>
            <a:off x="1098152" y="3031511"/>
            <a:ext cx="10355263" cy="3448050"/>
          </a:xfrm>
          <a:prstGeom prst="rect">
            <a:avLst/>
          </a:prstGeom>
        </p:spPr>
      </p:pic>
    </p:spTree>
    <p:extLst>
      <p:ext uri="{BB962C8B-B14F-4D97-AF65-F5344CB8AC3E}">
        <p14:creationId xmlns:p14="http://schemas.microsoft.com/office/powerpoint/2010/main" val="13706665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690688"/>
            <a:ext cx="10515600" cy="1914525"/>
          </a:xfrm>
          <a:prstGeom prst="rect">
            <a:avLst/>
          </a:prstGeom>
        </p:spPr>
      </p:pic>
      <p:pic>
        <p:nvPicPr>
          <p:cNvPr id="5" name="Picture 4"/>
          <p:cNvPicPr>
            <a:picLocks noChangeAspect="1"/>
          </p:cNvPicPr>
          <p:nvPr/>
        </p:nvPicPr>
        <p:blipFill>
          <a:blip r:embed="rId3"/>
          <a:stretch>
            <a:fillRect/>
          </a:stretch>
        </p:blipFill>
        <p:spPr>
          <a:xfrm>
            <a:off x="838200" y="3486439"/>
            <a:ext cx="10515600" cy="1085850"/>
          </a:xfrm>
          <a:prstGeom prst="rect">
            <a:avLst/>
          </a:prstGeom>
        </p:spPr>
      </p:pic>
      <p:sp>
        <p:nvSpPr>
          <p:cNvPr id="6"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Registers in Data transfer</a:t>
            </a:r>
            <a:endParaRPr lang="en-US" dirty="0">
              <a:solidFill>
                <a:schemeClr val="bg1"/>
              </a:solidFill>
            </a:endParaRPr>
          </a:p>
        </p:txBody>
      </p:sp>
    </p:spTree>
    <p:extLst>
      <p:ext uri="{BB962C8B-B14F-4D97-AF65-F5344CB8AC3E}">
        <p14:creationId xmlns:p14="http://schemas.microsoft.com/office/powerpoint/2010/main" val="3464998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Data transfer</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481012" y="1634692"/>
            <a:ext cx="11229975" cy="4276725"/>
          </a:xfrm>
          <a:prstGeom prst="rect">
            <a:avLst/>
          </a:prstGeom>
        </p:spPr>
      </p:pic>
    </p:spTree>
    <p:extLst>
      <p:ext uri="{BB962C8B-B14F-4D97-AF65-F5344CB8AC3E}">
        <p14:creationId xmlns:p14="http://schemas.microsoft.com/office/powerpoint/2010/main" val="306796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8763" y="1758156"/>
            <a:ext cx="11009746" cy="4374789"/>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Registers in Data transfer</a:t>
            </a:r>
            <a:endParaRPr lang="en-US" dirty="0">
              <a:solidFill>
                <a:schemeClr val="bg1"/>
              </a:solidFill>
            </a:endParaRPr>
          </a:p>
        </p:txBody>
      </p:sp>
    </p:spTree>
    <p:extLst>
      <p:ext uri="{BB962C8B-B14F-4D97-AF65-F5344CB8AC3E}">
        <p14:creationId xmlns:p14="http://schemas.microsoft.com/office/powerpoint/2010/main" val="4234274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66684" y="1825625"/>
            <a:ext cx="7858631" cy="4351338"/>
          </a:xfrm>
          <a:prstGeom prst="rect">
            <a:avLst/>
          </a:prstGeom>
        </p:spPr>
      </p:pic>
      <p:pic>
        <p:nvPicPr>
          <p:cNvPr id="5" name="Content Placeholder 3"/>
          <p:cNvPicPr>
            <a:picLocks noChangeAspect="1"/>
          </p:cNvPicPr>
          <p:nvPr/>
        </p:nvPicPr>
        <p:blipFill>
          <a:blip r:embed="rId2"/>
          <a:stretch>
            <a:fillRect/>
          </a:stretch>
        </p:blipFill>
        <p:spPr>
          <a:xfrm>
            <a:off x="710044" y="1960562"/>
            <a:ext cx="10771909" cy="4351338"/>
          </a:xfrm>
          <a:prstGeom prst="rect">
            <a:avLst/>
          </a:prstGeom>
        </p:spPr>
      </p:pic>
      <p:sp>
        <p:nvSpPr>
          <p:cNvPr id="6"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Registers in Data transfer</a:t>
            </a:r>
            <a:endParaRPr lang="en-US" dirty="0">
              <a:solidFill>
                <a:schemeClr val="bg1"/>
              </a:solidFill>
            </a:endParaRPr>
          </a:p>
        </p:txBody>
      </p:sp>
    </p:spTree>
    <p:extLst>
      <p:ext uri="{BB962C8B-B14F-4D97-AF65-F5344CB8AC3E}">
        <p14:creationId xmlns:p14="http://schemas.microsoft.com/office/powerpoint/2010/main" val="1418959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39" y="1493520"/>
            <a:ext cx="11726487" cy="5138189"/>
          </a:xfrm>
        </p:spPr>
        <p:txBody>
          <a:bodyPr>
            <a:normAutofit/>
          </a:bodyPr>
          <a:lstStyle/>
          <a:p>
            <a:pPr marL="0" indent="0">
              <a:buNone/>
            </a:pPr>
            <a:r>
              <a:rPr lang="en-US" sz="3200" dirty="0" smtClean="0">
                <a:latin typeface="Times New Roman" panose="02020603050405020304" pitchFamily="18" charset="0"/>
                <a:cs typeface="Times New Roman" panose="02020603050405020304" pitchFamily="18" charset="0"/>
              </a:rPr>
              <a:t>In programming 8051 to transfer data serially</a:t>
            </a:r>
          </a:p>
          <a:p>
            <a:r>
              <a:rPr lang="en-US" sz="3200" dirty="0" smtClean="0">
                <a:latin typeface="Times New Roman" panose="02020603050405020304" pitchFamily="18" charset="0"/>
                <a:cs typeface="Times New Roman" panose="02020603050405020304" pitchFamily="18" charset="0"/>
              </a:rPr>
              <a:t>TMOD register should load with 20H to operate time1 in mode 2(8 bit auto reload ) to set the baud rate.</a:t>
            </a:r>
          </a:p>
          <a:p>
            <a:r>
              <a:rPr lang="en-US" sz="3200" dirty="0" smtClean="0">
                <a:latin typeface="Times New Roman" panose="02020603050405020304" pitchFamily="18" charset="0"/>
                <a:cs typeface="Times New Roman" panose="02020603050405020304" pitchFamily="18" charset="0"/>
              </a:rPr>
              <a:t>TH1 must load with a value to set the baud rate for serial transfer</a:t>
            </a:r>
          </a:p>
          <a:p>
            <a:r>
              <a:rPr lang="en-US" sz="3200" dirty="0" smtClean="0">
                <a:latin typeface="Times New Roman" panose="02020603050405020304" pitchFamily="18" charset="0"/>
                <a:cs typeface="Times New Roman" panose="02020603050405020304" pitchFamily="18" charset="0"/>
              </a:rPr>
              <a:t>SCON register should load with 50H, so that mode 1 operation with 8 bit data, one start bit (0) and a stop bit (1)</a:t>
            </a:r>
          </a:p>
          <a:p>
            <a:r>
              <a:rPr lang="en-US" sz="3200" dirty="0" smtClean="0">
                <a:latin typeface="Times New Roman" panose="02020603050405020304" pitchFamily="18" charset="0"/>
                <a:cs typeface="Times New Roman" panose="02020603050405020304" pitchFamily="18" charset="0"/>
              </a:rPr>
              <a:t>TR1 should set to 1 to start the timer</a:t>
            </a:r>
          </a:p>
          <a:p>
            <a:r>
              <a:rPr lang="en-US" sz="3200" dirty="0" smtClean="0">
                <a:latin typeface="Times New Roman" panose="02020603050405020304" pitchFamily="18" charset="0"/>
                <a:cs typeface="Times New Roman" panose="02020603050405020304" pitchFamily="18" charset="0"/>
              </a:rPr>
              <a:t>T1 should clear by CLR TI instruction</a:t>
            </a:r>
          </a:p>
          <a:p>
            <a:r>
              <a:rPr lang="en-US" sz="3200" dirty="0" smtClean="0">
                <a:latin typeface="Times New Roman" panose="02020603050405020304" pitchFamily="18" charset="0"/>
                <a:cs typeface="Times New Roman" panose="02020603050405020304" pitchFamily="18" charset="0"/>
              </a:rPr>
              <a:t>The character byte to be transfer should write in to SBUF register</a:t>
            </a:r>
            <a:endParaRPr lang="en-US" sz="3200"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Transmission</a:t>
            </a:r>
            <a:endParaRPr lang="en-US" dirty="0">
              <a:solidFill>
                <a:schemeClr val="bg1"/>
              </a:solidFill>
            </a:endParaRPr>
          </a:p>
        </p:txBody>
      </p:sp>
    </p:spTree>
    <p:extLst>
      <p:ext uri="{BB962C8B-B14F-4D97-AF65-F5344CB8AC3E}">
        <p14:creationId xmlns:p14="http://schemas.microsoft.com/office/powerpoint/2010/main" val="15778541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527" y="1551709"/>
            <a:ext cx="11314546" cy="4625254"/>
          </a:xfrm>
        </p:spPr>
        <p:txBody>
          <a:bodyPr>
            <a:normAutofit/>
          </a:bodyPr>
          <a:lstStyle/>
          <a:p>
            <a:r>
              <a:rPr lang="en-US" dirty="0" smtClean="0">
                <a:latin typeface="Times New Roman" panose="02020603050405020304" pitchFamily="18" charset="0"/>
                <a:cs typeface="Times New Roman" panose="02020603050405020304" pitchFamily="18" charset="0"/>
              </a:rPr>
              <a:t>T1 flag bit is monitored continuously with the help of JNB </a:t>
            </a:r>
            <a:r>
              <a:rPr lang="en-US" dirty="0" err="1" smtClean="0">
                <a:latin typeface="Times New Roman" panose="02020603050405020304" pitchFamily="18" charset="0"/>
                <a:cs typeface="Times New Roman" panose="02020603050405020304" pitchFamily="18" charset="0"/>
              </a:rPr>
              <a:t>TI,Here</a:t>
            </a:r>
            <a:r>
              <a:rPr lang="en-US" dirty="0" smtClean="0">
                <a:latin typeface="Times New Roman" panose="02020603050405020304" pitchFamily="18" charset="0"/>
                <a:cs typeface="Times New Roman" panose="02020603050405020304" pitchFamily="18" charset="0"/>
              </a:rPr>
              <a:t> to check the character has been transferred completely</a:t>
            </a:r>
          </a:p>
          <a:p>
            <a:r>
              <a:rPr lang="en-US" dirty="0" smtClean="0">
                <a:latin typeface="Times New Roman" panose="02020603050405020304" pitchFamily="18" charset="0"/>
                <a:cs typeface="Times New Roman" panose="02020603050405020304" pitchFamily="18" charset="0"/>
              </a:rPr>
              <a:t>To transfer next byte repeat from step 5</a:t>
            </a: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Transmission</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674254" y="2833422"/>
            <a:ext cx="10843491" cy="1333500"/>
          </a:xfrm>
          <a:prstGeom prst="rect">
            <a:avLst/>
          </a:prstGeom>
        </p:spPr>
      </p:pic>
      <p:sp>
        <p:nvSpPr>
          <p:cNvPr id="6" name="TextBox 5"/>
          <p:cNvSpPr txBox="1"/>
          <p:nvPr/>
        </p:nvSpPr>
        <p:spPr>
          <a:xfrm>
            <a:off x="7303654" y="3848564"/>
            <a:ext cx="3253509" cy="2554545"/>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MOV TMOD,#20H</a:t>
            </a:r>
          </a:p>
          <a:p>
            <a:r>
              <a:rPr lang="en-US" sz="2000" dirty="0" smtClean="0">
                <a:latin typeface="Times New Roman" panose="02020603050405020304" pitchFamily="18" charset="0"/>
                <a:cs typeface="Times New Roman" panose="02020603050405020304" pitchFamily="18" charset="0"/>
              </a:rPr>
              <a:t>MOV TH1,#-6</a:t>
            </a:r>
          </a:p>
          <a:p>
            <a:r>
              <a:rPr lang="en-US" sz="2000" dirty="0" smtClean="0">
                <a:latin typeface="Times New Roman" panose="02020603050405020304" pitchFamily="18" charset="0"/>
                <a:cs typeface="Times New Roman" panose="02020603050405020304" pitchFamily="18" charset="0"/>
              </a:rPr>
              <a:t>MOV SCON, # 50H</a:t>
            </a:r>
          </a:p>
          <a:p>
            <a:r>
              <a:rPr lang="en-US" sz="2000" dirty="0" smtClean="0">
                <a:latin typeface="Times New Roman" panose="02020603050405020304" pitchFamily="18" charset="0"/>
                <a:cs typeface="Times New Roman" panose="02020603050405020304" pitchFamily="18" charset="0"/>
              </a:rPr>
              <a:t>SETB TR1</a:t>
            </a:r>
          </a:p>
          <a:p>
            <a:r>
              <a:rPr lang="en-US" sz="2000" dirty="0" smtClean="0">
                <a:latin typeface="Times New Roman" panose="02020603050405020304" pitchFamily="18" charset="0"/>
                <a:cs typeface="Times New Roman" panose="02020603050405020304" pitchFamily="18" charset="0"/>
              </a:rPr>
              <a:t>Again: CLR TI</a:t>
            </a:r>
          </a:p>
          <a:p>
            <a:r>
              <a:rPr lang="en-US" sz="2000" dirty="0" smtClean="0">
                <a:latin typeface="Times New Roman" panose="02020603050405020304" pitchFamily="18" charset="0"/>
                <a:cs typeface="Times New Roman" panose="02020603050405020304" pitchFamily="18" charset="0"/>
              </a:rPr>
              <a:t>MOV SBUF, #’A’</a:t>
            </a:r>
          </a:p>
          <a:p>
            <a:r>
              <a:rPr lang="en-US" sz="2000" dirty="0" smtClean="0">
                <a:latin typeface="Times New Roman" panose="02020603050405020304" pitchFamily="18" charset="0"/>
                <a:cs typeface="Times New Roman" panose="02020603050405020304" pitchFamily="18" charset="0"/>
              </a:rPr>
              <a:t>Wait: JNB TI, </a:t>
            </a:r>
            <a:r>
              <a:rPr lang="en-US" sz="2000" dirty="0" smtClean="0">
                <a:latin typeface="Times New Roman" panose="02020603050405020304" pitchFamily="18" charset="0"/>
                <a:cs typeface="Times New Roman" panose="02020603050405020304" pitchFamily="18" charset="0"/>
              </a:rPr>
              <a:t>Wait</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SJMP Again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8748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5547" y="1394224"/>
            <a:ext cx="11002818" cy="1523712"/>
          </a:xfrm>
          <a:prstGeom prst="rect">
            <a:avLst/>
          </a:prstGeom>
        </p:spPr>
      </p:pic>
      <p:sp>
        <p:nvSpPr>
          <p:cNvPr id="10" name="TextBox 9"/>
          <p:cNvSpPr txBox="1"/>
          <p:nvPr/>
        </p:nvSpPr>
        <p:spPr>
          <a:xfrm>
            <a:off x="3845281" y="2917936"/>
            <a:ext cx="2554664" cy="317009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MOV TMOD, #20H</a:t>
            </a:r>
          </a:p>
          <a:p>
            <a:r>
              <a:rPr lang="en-US" sz="2000" dirty="0" smtClean="0">
                <a:latin typeface="Times New Roman" panose="02020603050405020304" pitchFamily="18" charset="0"/>
                <a:cs typeface="Times New Roman" panose="02020603050405020304" pitchFamily="18" charset="0"/>
              </a:rPr>
              <a:t>MOV TH1,#-3</a:t>
            </a:r>
          </a:p>
          <a:p>
            <a:r>
              <a:rPr lang="en-US" sz="2000" dirty="0" smtClean="0">
                <a:latin typeface="Times New Roman" panose="02020603050405020304" pitchFamily="18" charset="0"/>
                <a:cs typeface="Times New Roman" panose="02020603050405020304" pitchFamily="18" charset="0"/>
              </a:rPr>
              <a:t>MOV SCON, # 50H</a:t>
            </a:r>
          </a:p>
          <a:p>
            <a:r>
              <a:rPr lang="en-US" sz="2000" dirty="0" smtClean="0">
                <a:latin typeface="Times New Roman" panose="02020603050405020304" pitchFamily="18" charset="0"/>
                <a:cs typeface="Times New Roman" panose="02020603050405020304" pitchFamily="18" charset="0"/>
              </a:rPr>
              <a:t>SETB TR1</a:t>
            </a:r>
          </a:p>
          <a:p>
            <a:r>
              <a:rPr lang="en-US" sz="2000" dirty="0" smtClean="0">
                <a:latin typeface="Times New Roman" panose="02020603050405020304" pitchFamily="18" charset="0"/>
                <a:cs typeface="Times New Roman" panose="02020603050405020304" pitchFamily="18" charset="0"/>
              </a:rPr>
              <a:t>Repeat: MOV A,#’Y’</a:t>
            </a:r>
          </a:p>
          <a:p>
            <a:r>
              <a:rPr lang="en-US" sz="2000" dirty="0" smtClean="0">
                <a:latin typeface="Times New Roman" panose="02020603050405020304" pitchFamily="18" charset="0"/>
                <a:cs typeface="Times New Roman" panose="02020603050405020304" pitchFamily="18" charset="0"/>
              </a:rPr>
              <a:t>ACALL Transmit</a:t>
            </a:r>
          </a:p>
          <a:p>
            <a:r>
              <a:rPr lang="en-US" sz="2000" dirty="0">
                <a:latin typeface="Times New Roman" panose="02020603050405020304" pitchFamily="18" charset="0"/>
                <a:cs typeface="Times New Roman" panose="02020603050405020304" pitchFamily="18" charset="0"/>
              </a:rPr>
              <a:t>MOV A,#</a:t>
            </a:r>
            <a:r>
              <a:rPr lang="en-US" sz="2000" dirty="0" smtClean="0">
                <a:latin typeface="Times New Roman" panose="02020603050405020304" pitchFamily="18" charset="0"/>
                <a:cs typeface="Times New Roman" panose="02020603050405020304" pitchFamily="18" charset="0"/>
              </a:rPr>
              <a:t>’E’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ACALL </a:t>
            </a:r>
            <a:r>
              <a:rPr lang="en-US" sz="2000" dirty="0" smtClean="0">
                <a:latin typeface="Times New Roman" panose="02020603050405020304" pitchFamily="18" charset="0"/>
                <a:cs typeface="Times New Roman" panose="02020603050405020304" pitchFamily="18" charset="0"/>
              </a:rPr>
              <a:t>Transmit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MOV A,#</a:t>
            </a:r>
            <a:r>
              <a:rPr lang="en-US" sz="2000" dirty="0" smtClean="0">
                <a:latin typeface="Times New Roman" panose="02020603050405020304" pitchFamily="18" charset="0"/>
                <a:cs typeface="Times New Roman" panose="02020603050405020304" pitchFamily="18" charset="0"/>
              </a:rPr>
              <a:t>’s’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ACALL </a:t>
            </a:r>
            <a:r>
              <a:rPr lang="en-US" sz="2000" dirty="0" smtClean="0">
                <a:latin typeface="Times New Roman" panose="02020603050405020304" pitchFamily="18" charset="0"/>
                <a:cs typeface="Times New Roman" panose="02020603050405020304" pitchFamily="18" charset="0"/>
              </a:rPr>
              <a:t>Transmit </a:t>
            </a:r>
            <a:endParaRPr lang="en-US" sz="2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7217625" y="3537528"/>
            <a:ext cx="2762054" cy="132343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Transmit: MOV SBUF,A</a:t>
            </a:r>
          </a:p>
          <a:p>
            <a:r>
              <a:rPr lang="en-US" sz="2000" dirty="0" smtClean="0">
                <a:latin typeface="Times New Roman" panose="02020603050405020304" pitchFamily="18" charset="0"/>
                <a:cs typeface="Times New Roman" panose="02020603050405020304" pitchFamily="18" charset="0"/>
              </a:rPr>
              <a:t>Wait: 	JNB TI, Wait</a:t>
            </a:r>
          </a:p>
          <a:p>
            <a:r>
              <a:rPr lang="en-US" sz="2000" dirty="0" smtClean="0">
                <a:latin typeface="Times New Roman" panose="02020603050405020304" pitchFamily="18" charset="0"/>
                <a:cs typeface="Times New Roman" panose="02020603050405020304" pitchFamily="18" charset="0"/>
              </a:rPr>
              <a:t>	CLR TI</a:t>
            </a:r>
          </a:p>
          <a:p>
            <a:r>
              <a:rPr lang="en-US" sz="2000" dirty="0" smtClean="0">
                <a:latin typeface="Times New Roman" panose="02020603050405020304" pitchFamily="18" charset="0"/>
                <a:cs typeface="Times New Roman" panose="02020603050405020304" pitchFamily="18" charset="0"/>
              </a:rPr>
              <a:t>	RET</a:t>
            </a:r>
            <a:endParaRPr lang="en-US" sz="2000" dirty="0">
              <a:latin typeface="Times New Roman" panose="02020603050405020304" pitchFamily="18" charset="0"/>
              <a:cs typeface="Times New Roman" panose="02020603050405020304" pitchFamily="18" charset="0"/>
            </a:endParaRPr>
          </a:p>
        </p:txBody>
      </p:sp>
      <p:sp>
        <p:nvSpPr>
          <p:cNvPr id="12"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Transmission</a:t>
            </a:r>
            <a:endParaRPr lang="en-US" dirty="0">
              <a:solidFill>
                <a:schemeClr val="bg1"/>
              </a:solidFill>
            </a:endParaRPr>
          </a:p>
        </p:txBody>
      </p:sp>
    </p:spTree>
    <p:extLst>
      <p:ext uri="{BB962C8B-B14F-4D97-AF65-F5344CB8AC3E}">
        <p14:creationId xmlns:p14="http://schemas.microsoft.com/office/powerpoint/2010/main" val="4164073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720" y="1630680"/>
            <a:ext cx="10927080" cy="454628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In programming 8051 to transfer data serially</a:t>
            </a:r>
          </a:p>
          <a:p>
            <a:r>
              <a:rPr lang="en-US" dirty="0">
                <a:latin typeface="Times New Roman" panose="02020603050405020304" pitchFamily="18" charset="0"/>
                <a:cs typeface="Times New Roman" panose="02020603050405020304" pitchFamily="18" charset="0"/>
              </a:rPr>
              <a:t>TMOD register should load with 20H to operate time1 in mode 2(8 bit auto reload ) to set the baud rate.</a:t>
            </a:r>
          </a:p>
          <a:p>
            <a:r>
              <a:rPr lang="en-US" dirty="0">
                <a:latin typeface="Times New Roman" panose="02020603050405020304" pitchFamily="18" charset="0"/>
                <a:cs typeface="Times New Roman" panose="02020603050405020304" pitchFamily="18" charset="0"/>
              </a:rPr>
              <a:t>TH1 must load with a value to set the baud rate for serial transfer</a:t>
            </a:r>
          </a:p>
          <a:p>
            <a:r>
              <a:rPr lang="en-US" dirty="0">
                <a:latin typeface="Times New Roman" panose="02020603050405020304" pitchFamily="18" charset="0"/>
                <a:cs typeface="Times New Roman" panose="02020603050405020304" pitchFamily="18" charset="0"/>
              </a:rPr>
              <a:t>SCON register should load with 50H, so that mode 1 operation with 8 bit data, one start bit (0) and a stop bit (1)</a:t>
            </a:r>
          </a:p>
          <a:p>
            <a:r>
              <a:rPr lang="en-US" dirty="0">
                <a:latin typeface="Times New Roman" panose="02020603050405020304" pitchFamily="18" charset="0"/>
                <a:cs typeface="Times New Roman" panose="02020603050405020304" pitchFamily="18" charset="0"/>
              </a:rPr>
              <a:t>TR1 should set to 1 to start the timer</a:t>
            </a:r>
          </a:p>
          <a:p>
            <a:r>
              <a:rPr lang="en-US" dirty="0" smtClean="0">
                <a:latin typeface="Times New Roman" panose="02020603050405020304" pitchFamily="18" charset="0"/>
                <a:cs typeface="Times New Roman" panose="02020603050405020304" pitchFamily="18" charset="0"/>
              </a:rPr>
              <a:t>R1 </a:t>
            </a:r>
            <a:r>
              <a:rPr lang="en-US" dirty="0">
                <a:latin typeface="Times New Roman" panose="02020603050405020304" pitchFamily="18" charset="0"/>
                <a:cs typeface="Times New Roman" panose="02020603050405020304" pitchFamily="18" charset="0"/>
              </a:rPr>
              <a:t>should clear by CLR </a:t>
            </a:r>
            <a:r>
              <a:rPr lang="en-US" dirty="0" smtClean="0">
                <a:latin typeface="Times New Roman" panose="02020603050405020304" pitchFamily="18" charset="0"/>
                <a:cs typeface="Times New Roman" panose="02020603050405020304" pitchFamily="18" charset="0"/>
              </a:rPr>
              <a:t>RI instruction</a:t>
            </a:r>
          </a:p>
          <a:p>
            <a:pPr marL="0" indent="0">
              <a:buNone/>
            </a:pPr>
            <a:endParaRPr lang="en-US" dirty="0"/>
          </a:p>
        </p:txBody>
      </p:sp>
      <p:sp>
        <p:nvSpPr>
          <p:cNvPr id="4"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Reception</a:t>
            </a:r>
            <a:endParaRPr lang="en-US" dirty="0">
              <a:solidFill>
                <a:schemeClr val="bg1"/>
              </a:solidFill>
            </a:endParaRPr>
          </a:p>
        </p:txBody>
      </p:sp>
    </p:spTree>
    <p:extLst>
      <p:ext uri="{BB962C8B-B14F-4D97-AF65-F5344CB8AC3E}">
        <p14:creationId xmlns:p14="http://schemas.microsoft.com/office/powerpoint/2010/main" val="2604604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8600" y="1469549"/>
            <a:ext cx="11140440" cy="2838450"/>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Reception</a:t>
            </a:r>
            <a:endParaRPr lang="en-US" dirty="0">
              <a:solidFill>
                <a:schemeClr val="bg1"/>
              </a:solidFill>
            </a:endParaRPr>
          </a:p>
        </p:txBody>
      </p:sp>
    </p:spTree>
    <p:extLst>
      <p:ext uri="{BB962C8B-B14F-4D97-AF65-F5344CB8AC3E}">
        <p14:creationId xmlns:p14="http://schemas.microsoft.com/office/powerpoint/2010/main" val="23292640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10308" y="1473345"/>
            <a:ext cx="10924311" cy="1657350"/>
          </a:xfrm>
          <a:prstGeom prst="rect">
            <a:avLst/>
          </a:prstGeom>
        </p:spPr>
      </p:pic>
      <p:sp>
        <p:nvSpPr>
          <p:cNvPr id="4"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Reception</a:t>
            </a:r>
            <a:endParaRPr lang="en-US" dirty="0">
              <a:solidFill>
                <a:schemeClr val="bg1"/>
              </a:solidFill>
            </a:endParaRPr>
          </a:p>
        </p:txBody>
      </p:sp>
      <p:pic>
        <p:nvPicPr>
          <p:cNvPr id="6" name="Picture 5"/>
          <p:cNvPicPr>
            <a:picLocks noChangeAspect="1"/>
          </p:cNvPicPr>
          <p:nvPr/>
        </p:nvPicPr>
        <p:blipFill>
          <a:blip r:embed="rId3"/>
          <a:stretch>
            <a:fillRect/>
          </a:stretch>
        </p:blipFill>
        <p:spPr>
          <a:xfrm>
            <a:off x="498765" y="3278477"/>
            <a:ext cx="10935854" cy="1895475"/>
          </a:xfrm>
          <a:prstGeom prst="rect">
            <a:avLst/>
          </a:prstGeom>
        </p:spPr>
      </p:pic>
    </p:spTree>
    <p:extLst>
      <p:ext uri="{BB962C8B-B14F-4D97-AF65-F5344CB8AC3E}">
        <p14:creationId xmlns:p14="http://schemas.microsoft.com/office/powerpoint/2010/main" val="1854003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97791" y="1735066"/>
            <a:ext cx="10596418" cy="3571875"/>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Reception</a:t>
            </a:r>
            <a:endParaRPr lang="en-US" dirty="0">
              <a:solidFill>
                <a:schemeClr val="bg1"/>
              </a:solidFill>
            </a:endParaRPr>
          </a:p>
        </p:txBody>
      </p:sp>
    </p:spTree>
    <p:extLst>
      <p:ext uri="{BB962C8B-B14F-4D97-AF65-F5344CB8AC3E}">
        <p14:creationId xmlns:p14="http://schemas.microsoft.com/office/powerpoint/2010/main" val="1802679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1340" y="1885805"/>
            <a:ext cx="3355942" cy="2862322"/>
          </a:xfrm>
          <a:prstGeom prst="rect">
            <a:avLst/>
          </a:prstGeom>
          <a:noFill/>
        </p:spPr>
        <p:txBody>
          <a:bodyPr wrap="square" rtlCol="0">
            <a:spAutoFit/>
          </a:bodyPr>
          <a:lstStyle/>
          <a:p>
            <a:r>
              <a:rPr lang="en-US" dirty="0" smtClean="0"/>
              <a:t>#include&lt;reg51.h&gt;</a:t>
            </a:r>
          </a:p>
          <a:p>
            <a:r>
              <a:rPr lang="en-US" dirty="0" err="1" smtClean="0"/>
              <a:t>Sbit</a:t>
            </a:r>
            <a:r>
              <a:rPr lang="en-US" dirty="0" smtClean="0"/>
              <a:t>  </a:t>
            </a:r>
            <a:r>
              <a:rPr lang="en-US" dirty="0" err="1" smtClean="0"/>
              <a:t>sw</a:t>
            </a:r>
            <a:r>
              <a:rPr lang="en-US" dirty="0" smtClean="0"/>
              <a:t>=p1^5;</a:t>
            </a:r>
          </a:p>
          <a:p>
            <a:r>
              <a:rPr lang="en-US" dirty="0" smtClean="0"/>
              <a:t>Void main(void)</a:t>
            </a:r>
          </a:p>
          <a:p>
            <a:r>
              <a:rPr lang="en-US" dirty="0" smtClean="0"/>
              <a:t>{</a:t>
            </a:r>
            <a:endParaRPr lang="en-US" u="sng" dirty="0" smtClean="0"/>
          </a:p>
          <a:p>
            <a:r>
              <a:rPr lang="en-US" dirty="0" smtClean="0"/>
              <a:t>Unsigned char z;</a:t>
            </a:r>
          </a:p>
          <a:p>
            <a:r>
              <a:rPr lang="en-US" dirty="0" smtClean="0"/>
              <a:t>Unsigned char mesg1[]=“No”;</a:t>
            </a:r>
          </a:p>
          <a:p>
            <a:r>
              <a:rPr lang="en-US" dirty="0" smtClean="0"/>
              <a:t>Unsigned char mesg2[]=“yes”;</a:t>
            </a:r>
          </a:p>
          <a:p>
            <a:r>
              <a:rPr lang="en-US" dirty="0" smtClean="0"/>
              <a:t>TMOD = 0x20;</a:t>
            </a:r>
          </a:p>
          <a:p>
            <a:r>
              <a:rPr lang="en-US" dirty="0" smtClean="0"/>
              <a:t>TH1=0xff;</a:t>
            </a:r>
          </a:p>
          <a:p>
            <a:r>
              <a:rPr lang="en-US" dirty="0" smtClean="0"/>
              <a:t>TR1=1;</a:t>
            </a:r>
          </a:p>
        </p:txBody>
      </p:sp>
      <p:sp>
        <p:nvSpPr>
          <p:cNvPr id="8" name="TextBox 7"/>
          <p:cNvSpPr txBox="1"/>
          <p:nvPr/>
        </p:nvSpPr>
        <p:spPr>
          <a:xfrm>
            <a:off x="3827282" y="1649691"/>
            <a:ext cx="3110846" cy="2862322"/>
          </a:xfrm>
          <a:prstGeom prst="rect">
            <a:avLst/>
          </a:prstGeom>
          <a:noFill/>
        </p:spPr>
        <p:txBody>
          <a:bodyPr wrap="square" rtlCol="0">
            <a:spAutoFit/>
          </a:bodyPr>
          <a:lstStyle/>
          <a:p>
            <a:r>
              <a:rPr lang="en-US" dirty="0"/>
              <a:t>If (</a:t>
            </a:r>
            <a:r>
              <a:rPr lang="en-US" dirty="0" err="1"/>
              <a:t>sw</a:t>
            </a:r>
            <a:r>
              <a:rPr lang="en-US" dirty="0"/>
              <a:t>==0)</a:t>
            </a:r>
          </a:p>
          <a:p>
            <a:r>
              <a:rPr lang="en-US" dirty="0"/>
              <a:t>{</a:t>
            </a:r>
          </a:p>
          <a:p>
            <a:r>
              <a:rPr lang="en-US" dirty="0"/>
              <a:t> 	for(z=0;z&lt;2;z++)</a:t>
            </a:r>
          </a:p>
          <a:p>
            <a:r>
              <a:rPr lang="en-US" dirty="0"/>
              <a:t>	{</a:t>
            </a:r>
          </a:p>
          <a:p>
            <a:r>
              <a:rPr lang="en-US" dirty="0"/>
              <a:t>		SBUF=mesg1[z];</a:t>
            </a:r>
          </a:p>
          <a:p>
            <a:r>
              <a:rPr lang="en-US" dirty="0"/>
              <a:t>	while(TI==00)  { , }</a:t>
            </a:r>
          </a:p>
          <a:p>
            <a:r>
              <a:rPr lang="en-US" dirty="0" smtClean="0"/>
              <a:t>	TI=0</a:t>
            </a:r>
            <a:endParaRPr lang="en-US" dirty="0"/>
          </a:p>
          <a:p>
            <a:r>
              <a:rPr lang="en-US" dirty="0" smtClean="0"/>
              <a:t>	}</a:t>
            </a:r>
          </a:p>
          <a:p>
            <a:r>
              <a:rPr lang="en-US" dirty="0" smtClean="0"/>
              <a:t>}</a:t>
            </a:r>
          </a:p>
        </p:txBody>
      </p:sp>
      <p:sp>
        <p:nvSpPr>
          <p:cNvPr id="9" name="TextBox 8"/>
          <p:cNvSpPr txBox="1"/>
          <p:nvPr/>
        </p:nvSpPr>
        <p:spPr>
          <a:xfrm>
            <a:off x="8135332" y="1537014"/>
            <a:ext cx="3308808" cy="3693319"/>
          </a:xfrm>
          <a:prstGeom prst="rect">
            <a:avLst/>
          </a:prstGeom>
          <a:noFill/>
        </p:spPr>
        <p:txBody>
          <a:bodyPr wrap="square" rtlCol="0">
            <a:spAutoFit/>
          </a:bodyPr>
          <a:lstStyle/>
          <a:p>
            <a:r>
              <a:rPr lang="en-US" dirty="0"/>
              <a:t>Else</a:t>
            </a:r>
          </a:p>
          <a:p>
            <a:r>
              <a:rPr lang="en-US" dirty="0"/>
              <a:t>{</a:t>
            </a:r>
          </a:p>
          <a:p>
            <a:r>
              <a:rPr lang="en-US" dirty="0"/>
              <a:t>	PCON=PCON </a:t>
            </a:r>
            <a:r>
              <a:rPr lang="en-US" dirty="0" smtClean="0"/>
              <a:t>|0x80</a:t>
            </a:r>
            <a:r>
              <a:rPr lang="en-US" dirty="0"/>
              <a:t>;</a:t>
            </a:r>
          </a:p>
          <a:p>
            <a:r>
              <a:rPr lang="en-US" dirty="0"/>
              <a:t>for(z=0;z&lt;3;z++)</a:t>
            </a:r>
          </a:p>
          <a:p>
            <a:r>
              <a:rPr lang="en-US" dirty="0"/>
              <a:t>	{</a:t>
            </a:r>
          </a:p>
          <a:p>
            <a:r>
              <a:rPr lang="en-US" dirty="0"/>
              <a:t>		SBUF=mesg2[z];</a:t>
            </a:r>
          </a:p>
          <a:p>
            <a:r>
              <a:rPr lang="en-US" dirty="0"/>
              <a:t>	while(TI==00)  { , }</a:t>
            </a:r>
          </a:p>
          <a:p>
            <a:r>
              <a:rPr lang="en-US" dirty="0"/>
              <a:t>	TI=0</a:t>
            </a:r>
          </a:p>
          <a:p>
            <a:r>
              <a:rPr lang="en-US" dirty="0"/>
              <a:t>	}</a:t>
            </a:r>
          </a:p>
          <a:p>
            <a:r>
              <a:rPr lang="en-US" dirty="0"/>
              <a:t>}</a:t>
            </a:r>
          </a:p>
          <a:p>
            <a:r>
              <a:rPr lang="en-US" dirty="0"/>
              <a:t>}</a:t>
            </a:r>
          </a:p>
          <a:p>
            <a:endParaRPr lang="en-US" dirty="0"/>
          </a:p>
        </p:txBody>
      </p:sp>
      <p:sp>
        <p:nvSpPr>
          <p:cNvPr id="10"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Reception</a:t>
            </a:r>
            <a:endParaRPr lang="en-US" dirty="0">
              <a:solidFill>
                <a:schemeClr val="bg1"/>
              </a:solidFill>
            </a:endParaRPr>
          </a:p>
        </p:txBody>
      </p:sp>
    </p:spTree>
    <p:extLst>
      <p:ext uri="{BB962C8B-B14F-4D97-AF65-F5344CB8AC3E}">
        <p14:creationId xmlns:p14="http://schemas.microsoft.com/office/powerpoint/2010/main" val="4012456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78688" y="1844098"/>
            <a:ext cx="8947933" cy="4351338"/>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Data transfer</a:t>
            </a:r>
            <a:endParaRPr lang="en-US" dirty="0">
              <a:solidFill>
                <a:schemeClr val="bg1"/>
              </a:solidFill>
            </a:endParaRPr>
          </a:p>
        </p:txBody>
      </p:sp>
    </p:spTree>
    <p:extLst>
      <p:ext uri="{BB962C8B-B14F-4D97-AF65-F5344CB8AC3E}">
        <p14:creationId xmlns:p14="http://schemas.microsoft.com/office/powerpoint/2010/main" val="345961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65786" y="1542473"/>
            <a:ext cx="11257914" cy="4579072"/>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Data transfer</a:t>
            </a:r>
            <a:endParaRPr lang="en-US" dirty="0">
              <a:solidFill>
                <a:schemeClr val="bg1"/>
              </a:solidFill>
            </a:endParaRPr>
          </a:p>
        </p:txBody>
      </p:sp>
    </p:spTree>
    <p:extLst>
      <p:ext uri="{BB962C8B-B14F-4D97-AF65-F5344CB8AC3E}">
        <p14:creationId xmlns:p14="http://schemas.microsoft.com/office/powerpoint/2010/main" val="391299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1890" y="1717450"/>
            <a:ext cx="11009745" cy="4459513"/>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Data transfer</a:t>
            </a:r>
            <a:endParaRPr lang="en-US" dirty="0">
              <a:solidFill>
                <a:schemeClr val="bg1"/>
              </a:solidFill>
            </a:endParaRPr>
          </a:p>
        </p:txBody>
      </p:sp>
    </p:spTree>
    <p:extLst>
      <p:ext uri="{BB962C8B-B14F-4D97-AF65-F5344CB8AC3E}">
        <p14:creationId xmlns:p14="http://schemas.microsoft.com/office/powerpoint/2010/main" val="490968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There are two types of transmission based on the channel utilization</a:t>
            </a:r>
          </a:p>
          <a:p>
            <a:r>
              <a:rPr lang="en-US" dirty="0" smtClean="0"/>
              <a:t>Simplex</a:t>
            </a:r>
          </a:p>
          <a:p>
            <a:pPr lvl="1"/>
            <a:r>
              <a:rPr lang="en-US" dirty="0" smtClean="0"/>
              <a:t>Data transmission is allowed only in one direction</a:t>
            </a:r>
          </a:p>
          <a:p>
            <a:r>
              <a:rPr lang="en-US" dirty="0" smtClean="0"/>
              <a:t>Duplex</a:t>
            </a:r>
          </a:p>
          <a:p>
            <a:pPr lvl="1"/>
            <a:r>
              <a:rPr lang="en-US" dirty="0" smtClean="0"/>
              <a:t>Data transmission is allowed in both ways</a:t>
            </a:r>
          </a:p>
          <a:p>
            <a:r>
              <a:rPr lang="en-US" dirty="0" smtClean="0"/>
              <a:t>Further classified in to two</a:t>
            </a:r>
          </a:p>
          <a:p>
            <a:pPr lvl="1"/>
            <a:r>
              <a:rPr lang="en-US" dirty="0" smtClean="0"/>
              <a:t>Half duplex</a:t>
            </a:r>
          </a:p>
          <a:p>
            <a:pPr lvl="1"/>
            <a:r>
              <a:rPr lang="en-US" dirty="0" smtClean="0"/>
              <a:t>Full duplex</a:t>
            </a:r>
          </a:p>
          <a:p>
            <a:endParaRPr lang="en-US" dirty="0"/>
          </a:p>
        </p:txBody>
      </p:sp>
      <p:sp>
        <p:nvSpPr>
          <p:cNvPr id="4"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Data transfer</a:t>
            </a:r>
            <a:endParaRPr lang="en-US" dirty="0">
              <a:solidFill>
                <a:schemeClr val="bg1"/>
              </a:solidFill>
            </a:endParaRPr>
          </a:p>
        </p:txBody>
      </p:sp>
    </p:spTree>
    <p:extLst>
      <p:ext uri="{BB962C8B-B14F-4D97-AF65-F5344CB8AC3E}">
        <p14:creationId xmlns:p14="http://schemas.microsoft.com/office/powerpoint/2010/main" val="3412640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37949" y="2084748"/>
            <a:ext cx="9169833" cy="3962400"/>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Data transfer</a:t>
            </a:r>
            <a:endParaRPr lang="en-US" dirty="0">
              <a:solidFill>
                <a:schemeClr val="bg1"/>
              </a:solidFill>
            </a:endParaRPr>
          </a:p>
        </p:txBody>
      </p:sp>
    </p:spTree>
    <p:extLst>
      <p:ext uri="{BB962C8B-B14F-4D97-AF65-F5344CB8AC3E}">
        <p14:creationId xmlns:p14="http://schemas.microsoft.com/office/powerpoint/2010/main" val="4068120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890280"/>
            <a:ext cx="10000927" cy="4351338"/>
          </a:xfrm>
          <a:prstGeom prst="rect">
            <a:avLst/>
          </a:prstGeom>
        </p:spPr>
      </p:pic>
      <p:sp>
        <p:nvSpPr>
          <p:cNvPr id="5"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Protocol in Data transfer</a:t>
            </a:r>
            <a:endParaRPr lang="en-US" dirty="0">
              <a:solidFill>
                <a:schemeClr val="bg1"/>
              </a:solidFill>
            </a:endParaRPr>
          </a:p>
        </p:txBody>
      </p:sp>
    </p:spTree>
    <p:extLst>
      <p:ext uri="{BB962C8B-B14F-4D97-AF65-F5344CB8AC3E}">
        <p14:creationId xmlns:p14="http://schemas.microsoft.com/office/powerpoint/2010/main" val="3583665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1427" y="1838470"/>
            <a:ext cx="10845800" cy="3638694"/>
          </a:xfrm>
          <a:prstGeom prst="rect">
            <a:avLst/>
          </a:prstGeom>
        </p:spPr>
      </p:pic>
      <p:sp>
        <p:nvSpPr>
          <p:cNvPr id="6" name="TextBox 5"/>
          <p:cNvSpPr txBox="1"/>
          <p:nvPr/>
        </p:nvSpPr>
        <p:spPr>
          <a:xfrm>
            <a:off x="1043710" y="5680362"/>
            <a:ext cx="10439400"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Over head =if  total frame contains 10 bit =then overhead = 2/8=1/4=25 %</a:t>
            </a:r>
            <a:endParaRPr lang="en-US" sz="2400" b="1" dirty="0">
              <a:latin typeface="Times New Roman" panose="02020603050405020304" pitchFamily="18" charset="0"/>
              <a:cs typeface="Times New Roman" panose="02020603050405020304" pitchFamily="18" charset="0"/>
            </a:endParaRPr>
          </a:p>
        </p:txBody>
      </p:sp>
      <p:sp>
        <p:nvSpPr>
          <p:cNvPr id="9" name="Title 1"/>
          <p:cNvSpPr>
            <a:spLocks noGrp="1"/>
          </p:cNvSpPr>
          <p:nvPr>
            <p:ph type="title"/>
          </p:nvPr>
        </p:nvSpPr>
        <p:spPr>
          <a:xfrm>
            <a:off x="0" y="0"/>
            <a:ext cx="12192000" cy="1325563"/>
          </a:xfrm>
          <a:solidFill>
            <a:schemeClr val="accent2"/>
          </a:solidFill>
        </p:spPr>
        <p:txBody>
          <a:bodyPr/>
          <a:lstStyle/>
          <a:p>
            <a:r>
              <a:rPr lang="en-US" dirty="0" smtClean="0">
                <a:solidFill>
                  <a:schemeClr val="bg1"/>
                </a:solidFill>
              </a:rPr>
              <a:t>Serial Communication- Start bit and stop bit in Data transfer</a:t>
            </a:r>
            <a:endParaRPr lang="en-US" dirty="0">
              <a:solidFill>
                <a:schemeClr val="bg1"/>
              </a:solidFill>
            </a:endParaRPr>
          </a:p>
        </p:txBody>
      </p:sp>
    </p:spTree>
    <p:extLst>
      <p:ext uri="{BB962C8B-B14F-4D97-AF65-F5344CB8AC3E}">
        <p14:creationId xmlns:p14="http://schemas.microsoft.com/office/powerpoint/2010/main" val="21221990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913</Words>
  <Application>Microsoft Office PowerPoint</Application>
  <PresentationFormat>Widescreen</PresentationFormat>
  <Paragraphs>126</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Serial Communication</vt:lpstr>
      <vt:lpstr>Serial Communication- Data transfer</vt:lpstr>
      <vt:lpstr>Serial Communication- Data transfer</vt:lpstr>
      <vt:lpstr>Serial Communication- Data transfer</vt:lpstr>
      <vt:lpstr>Serial Communication- Data transfer</vt:lpstr>
      <vt:lpstr>Serial Communication- Data transfer</vt:lpstr>
      <vt:lpstr>Serial Communication- Data transfer</vt:lpstr>
      <vt:lpstr>Serial Communication- Protocol in Data transfer</vt:lpstr>
      <vt:lpstr>Serial Communication- Start bit and stop bit in Data transfer</vt:lpstr>
      <vt:lpstr>PowerPoint Presentation</vt:lpstr>
      <vt:lpstr>Serial Communication- Start bit and stop bit in Data transfer</vt:lpstr>
      <vt:lpstr>Serial Communication- Baud rate in Data transfer</vt:lpstr>
      <vt:lpstr>Serial Communication- Baud rate in Data transfer</vt:lpstr>
      <vt:lpstr>Serial Communication- Baud rate in Data transfer</vt:lpstr>
      <vt:lpstr>Serial Communication- Baud rate in Data transfer</vt:lpstr>
      <vt:lpstr>Serial Communication- Baud rate in Data transfer</vt:lpstr>
      <vt:lpstr>Serial Communication- Baud rate in Data transfer</vt:lpstr>
      <vt:lpstr>Serial Communication- Registers in Data transfer</vt:lpstr>
      <vt:lpstr>Serial Communication- Registers in Data transfer</vt:lpstr>
      <vt:lpstr>Serial Communication- Registers in Data transfer</vt:lpstr>
      <vt:lpstr>Serial Communication- Registers in Data transfer</vt:lpstr>
      <vt:lpstr>Serial Communication- Transmission</vt:lpstr>
      <vt:lpstr>Serial Communication- Transmission</vt:lpstr>
      <vt:lpstr>Serial Communication- Transmission</vt:lpstr>
      <vt:lpstr>Serial Communication- Reception</vt:lpstr>
      <vt:lpstr>Serial Communication- Reception</vt:lpstr>
      <vt:lpstr>Serial Communication- Reception</vt:lpstr>
      <vt:lpstr>Serial Communication- Reception</vt:lpstr>
      <vt:lpstr>Serial Communication- Reception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Serial Communication</dc:title>
  <dc:creator>Melvin C Jose</dc:creator>
  <cp:lastModifiedBy>Melvin C Jose</cp:lastModifiedBy>
  <cp:revision>29</cp:revision>
  <dcterms:created xsi:type="dcterms:W3CDTF">2021-09-29T16:53:14Z</dcterms:created>
  <dcterms:modified xsi:type="dcterms:W3CDTF">2022-07-26T05:25:34Z</dcterms:modified>
</cp:coreProperties>
</file>